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4"/>
  </p:notesMasterIdLst>
  <p:sldIdLst>
    <p:sldId id="257" r:id="rId2"/>
    <p:sldId id="259" r:id="rId3"/>
    <p:sldId id="299" r:id="rId4"/>
    <p:sldId id="271" r:id="rId5"/>
    <p:sldId id="261" r:id="rId6"/>
    <p:sldId id="262" r:id="rId7"/>
    <p:sldId id="295" r:id="rId8"/>
    <p:sldId id="296" r:id="rId9"/>
    <p:sldId id="264" r:id="rId10"/>
    <p:sldId id="265" r:id="rId11"/>
    <p:sldId id="266" r:id="rId12"/>
    <p:sldId id="276" r:id="rId13"/>
    <p:sldId id="277" r:id="rId14"/>
    <p:sldId id="272" r:id="rId15"/>
    <p:sldId id="267" r:id="rId16"/>
    <p:sldId id="268" r:id="rId17"/>
    <p:sldId id="269" r:id="rId18"/>
    <p:sldId id="270" r:id="rId19"/>
    <p:sldId id="279" r:id="rId20"/>
    <p:sldId id="275" r:id="rId21"/>
    <p:sldId id="274" r:id="rId22"/>
    <p:sldId id="289" r:id="rId23"/>
    <p:sldId id="280" r:id="rId24"/>
    <p:sldId id="291" r:id="rId25"/>
    <p:sldId id="290" r:id="rId26"/>
    <p:sldId id="282" r:id="rId27"/>
    <p:sldId id="292" r:id="rId28"/>
    <p:sldId id="293" r:id="rId29"/>
    <p:sldId id="283" r:id="rId30"/>
    <p:sldId id="284" r:id="rId31"/>
    <p:sldId id="300" r:id="rId32"/>
    <p:sldId id="301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193C3-6D3A-4384-8E75-2C97901684AE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5E0B47-9F0D-4025-A927-6861AFE105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431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5E0B47-9F0D-4025-A927-6861AFE1059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C56BC-3A10-4553-A881-D3A414BCFD22}" type="datetimeFigureOut">
              <a:rPr lang="en-US" smtClean="0"/>
              <a:pPr/>
              <a:t>2/10/2011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D7AB4-8D90-460E-81AC-342EBDB9B3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jpeg"/><Relationship Id="rId5" Type="http://schemas.openxmlformats.org/officeDocument/2006/relationships/image" Target="../media/image32.tiff"/><Relationship Id="rId4" Type="http://schemas.openxmlformats.org/officeDocument/2006/relationships/audio" Target="../media/audio2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36576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Dahrlin" pitchFamily="34" charset="0"/>
              </a:rPr>
              <a:t>Welcome to </a:t>
            </a:r>
            <a:br>
              <a:rPr lang="en-US" sz="4000" dirty="0" smtClean="0">
                <a:latin typeface="Dahrlin" pitchFamily="34" charset="0"/>
              </a:rPr>
            </a:br>
            <a:r>
              <a:rPr lang="en-US" sz="4000" dirty="0" smtClean="0">
                <a:latin typeface="Dahrlin" pitchFamily="34" charset="0"/>
              </a:rPr>
              <a:t>The Santa Monica Branch </a:t>
            </a:r>
            <a:br>
              <a:rPr lang="en-US" sz="4000" dirty="0" smtClean="0">
                <a:latin typeface="Dahrlin" pitchFamily="34" charset="0"/>
              </a:rPr>
            </a:br>
            <a:r>
              <a:rPr lang="en-US" sz="4000" dirty="0" smtClean="0">
                <a:latin typeface="Dahrlin" pitchFamily="34" charset="0"/>
              </a:rPr>
              <a:t>of</a:t>
            </a:r>
            <a:br>
              <a:rPr lang="en-US" sz="4000" dirty="0" smtClean="0">
                <a:latin typeface="Dahrlin" pitchFamily="34" charset="0"/>
              </a:rPr>
            </a:br>
            <a:r>
              <a:rPr lang="en-US" sz="4000" dirty="0" smtClean="0">
                <a:latin typeface="Dahrlin" pitchFamily="34" charset="0"/>
              </a:rPr>
              <a:t>The National Association of </a:t>
            </a:r>
            <a:br>
              <a:rPr lang="en-US" sz="4000" dirty="0" smtClean="0">
                <a:latin typeface="Dahrlin" pitchFamily="34" charset="0"/>
              </a:rPr>
            </a:br>
            <a:r>
              <a:rPr lang="en-US" sz="4000" dirty="0" smtClean="0">
                <a:latin typeface="Dahrlin" pitchFamily="34" charset="0"/>
              </a:rPr>
              <a:t>University Women </a:t>
            </a:r>
            <a:endParaRPr lang="en-US" sz="4000" dirty="0">
              <a:latin typeface="Dahrlin" pitchFamily="34" charset="0"/>
            </a:endParaRPr>
          </a:p>
        </p:txBody>
      </p:sp>
    </p:spTree>
  </p:cSld>
  <p:clrMapOvr>
    <a:masterClrMapping/>
  </p:clrMapOvr>
  <p:transition spd="slow" advTm="5000">
    <p:fade thruBlk="1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0600"/>
            <a:ext cx="9144000" cy="566738"/>
          </a:xfrm>
        </p:spPr>
        <p:txBody>
          <a:bodyPr/>
          <a:lstStyle/>
          <a:p>
            <a:pPr algn="ctr"/>
            <a:r>
              <a:rPr lang="en-US" dirty="0" smtClean="0"/>
              <a:t>Patricia Williams</a:t>
            </a:r>
            <a:endParaRPr lang="en-US" dirty="0"/>
          </a:p>
        </p:txBody>
      </p:sp>
      <p:pic>
        <p:nvPicPr>
          <p:cNvPr id="5" name="Picture Placeholder 4" descr="NAUW National Convention 039.JPG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lum bright="10000" contrast="20000"/>
          </a:blip>
          <a:srcRect b="33410"/>
          <a:stretch>
            <a:fillRect/>
          </a:stretch>
        </p:blipFill>
        <p:spPr>
          <a:xfrm>
            <a:off x="3200400" y="1676400"/>
            <a:ext cx="2733880" cy="28530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5367338"/>
            <a:ext cx="9144000" cy="804862"/>
          </a:xfrm>
        </p:spPr>
        <p:txBody>
          <a:bodyPr/>
          <a:lstStyle/>
          <a:p>
            <a:pPr algn="ctr"/>
            <a:r>
              <a:rPr lang="en-US" dirty="0" smtClean="0"/>
              <a:t>Treasurer</a:t>
            </a:r>
            <a:endParaRPr lang="en-US" dirty="0"/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0600"/>
            <a:ext cx="9144000" cy="566738"/>
          </a:xfrm>
        </p:spPr>
        <p:txBody>
          <a:bodyPr/>
          <a:lstStyle/>
          <a:p>
            <a:pPr algn="ctr"/>
            <a:r>
              <a:rPr lang="en-US" dirty="0" smtClean="0"/>
              <a:t>Patricia Smith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5367338"/>
            <a:ext cx="9144000" cy="804862"/>
          </a:xfrm>
        </p:spPr>
        <p:txBody>
          <a:bodyPr/>
          <a:lstStyle/>
          <a:p>
            <a:pPr algn="ctr"/>
            <a:r>
              <a:rPr lang="en-US" dirty="0" smtClean="0"/>
              <a:t>Financial Secretary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5000" t="2188" r="5000" b="3737"/>
          <a:stretch>
            <a:fillRect/>
          </a:stretch>
        </p:blipFill>
        <p:spPr bwMode="auto">
          <a:xfrm>
            <a:off x="3505200" y="2057400"/>
            <a:ext cx="2133600" cy="254846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500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Margaret McCrary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Public Relations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1828800"/>
            <a:ext cx="2476456" cy="25879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0600"/>
            <a:ext cx="9144000" cy="566738"/>
          </a:xfrm>
        </p:spPr>
        <p:txBody>
          <a:bodyPr/>
          <a:lstStyle/>
          <a:p>
            <a:pPr algn="ctr"/>
            <a:r>
              <a:rPr lang="en-US" dirty="0" smtClean="0"/>
              <a:t>Beverly Thomas</a:t>
            </a:r>
            <a:endParaRPr lang="en-US" dirty="0"/>
          </a:p>
        </p:txBody>
      </p:sp>
      <p:pic>
        <p:nvPicPr>
          <p:cNvPr id="5" name="Picture Placeholder 4" descr="Bev's Head.jp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tretch>
            <a:fillRect/>
          </a:stretch>
        </p:blipFill>
        <p:spPr>
          <a:xfrm>
            <a:off x="3581400" y="1752600"/>
            <a:ext cx="2020368" cy="27793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5367338"/>
            <a:ext cx="9144000" cy="804862"/>
          </a:xfrm>
        </p:spPr>
        <p:txBody>
          <a:bodyPr/>
          <a:lstStyle/>
          <a:p>
            <a:pPr algn="ctr"/>
            <a:r>
              <a:rPr lang="en-US" dirty="0" smtClean="0"/>
              <a:t>Historian</a:t>
            </a:r>
            <a:endParaRPr lang="en-US" dirty="0"/>
          </a:p>
        </p:txBody>
      </p:sp>
    </p:spTree>
  </p:cSld>
  <p:clrMapOvr>
    <a:masterClrMapping/>
  </p:clrMapOvr>
  <p:transition spd="med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9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828800"/>
            <a:ext cx="8229600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Dahrlin" pitchFamily="34" charset="0"/>
              </a:rPr>
              <a:t>Installation Ceremony</a:t>
            </a:r>
            <a:br>
              <a:rPr lang="en-US" dirty="0" smtClean="0">
                <a:latin typeface="Dahrlin" pitchFamily="34" charset="0"/>
              </a:rPr>
            </a:br>
            <a:r>
              <a:rPr lang="en-US" dirty="0" smtClean="0">
                <a:latin typeface="Dahrlin" pitchFamily="34" charset="0"/>
              </a:rPr>
              <a:t>September 12, 2010</a:t>
            </a:r>
            <a:endParaRPr lang="en-US" dirty="0">
              <a:latin typeface="Dahrlin" pitchFamily="34" charset="0"/>
            </a:endParaRPr>
          </a:p>
        </p:txBody>
      </p:sp>
    </p:spTree>
  </p:cSld>
  <p:clrMapOvr>
    <a:masterClrMapping/>
  </p:clrMapOvr>
  <p:transition spd="med" advTm="500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638800"/>
            <a:ext cx="54864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Zola Jones, Yvonne Meredith, </a:t>
            </a:r>
            <a:br>
              <a:rPr lang="en-US" dirty="0" smtClean="0"/>
            </a:br>
            <a:r>
              <a:rPr lang="en-US" dirty="0" smtClean="0"/>
              <a:t>Patricia Smith, Susan Hameick, and </a:t>
            </a:r>
            <a:br>
              <a:rPr lang="en-US" dirty="0" smtClean="0"/>
            </a:br>
            <a:r>
              <a:rPr lang="en-US" dirty="0" smtClean="0"/>
              <a:t>Sectional Director Audrey Jordan</a:t>
            </a:r>
            <a:endParaRPr lang="en-US" dirty="0"/>
          </a:p>
        </p:txBody>
      </p:sp>
      <p:pic>
        <p:nvPicPr>
          <p:cNvPr id="5" name="Picture Placeholder 4" descr="NAUW Installation Santa Monica 015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28800" y="1219200"/>
            <a:ext cx="5486400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52600" y="228600"/>
            <a:ext cx="5638800" cy="804862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/>
              <a:t>Installation Ceremony</a:t>
            </a:r>
            <a:endParaRPr lang="en-US" sz="2800" b="1" dirty="0"/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105400"/>
            <a:ext cx="5486400" cy="94773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Zola Jones, Delores Bodey, Susan Hameick, </a:t>
            </a:r>
            <a:br>
              <a:rPr lang="en-US" dirty="0" smtClean="0"/>
            </a:br>
            <a:r>
              <a:rPr lang="en-US" dirty="0" smtClean="0"/>
              <a:t>Patricia Williams, Margaret McCrary, and</a:t>
            </a:r>
            <a:br>
              <a:rPr lang="en-US" dirty="0" smtClean="0"/>
            </a:br>
            <a:r>
              <a:rPr lang="en-US" dirty="0" smtClean="0"/>
              <a:t>Sectional Director, Audrey Jordan</a:t>
            </a:r>
            <a:endParaRPr lang="en-US" dirty="0"/>
          </a:p>
        </p:txBody>
      </p:sp>
      <p:pic>
        <p:nvPicPr>
          <p:cNvPr id="9" name="Picture Placeholder 8" descr="NAUW Installation Santa Monica 00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r="10446" b="38966"/>
          <a:stretch>
            <a:fillRect/>
          </a:stretch>
        </p:blipFill>
        <p:spPr>
          <a:xfrm>
            <a:off x="1219200" y="1295400"/>
            <a:ext cx="6702228" cy="3425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457200"/>
            <a:ext cx="6858000" cy="652462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/>
              <a:t>Installation Ceremony</a:t>
            </a:r>
            <a:endParaRPr lang="en-US" sz="2400" b="1" dirty="0"/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48006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1400" dirty="0" smtClean="0"/>
              <a:t>Lenora Brantley, Dorothy Stratton, Zola Jones, </a:t>
            </a:r>
            <a:br>
              <a:rPr lang="en-US" sz="1400" dirty="0" smtClean="0"/>
            </a:br>
            <a:r>
              <a:rPr lang="en-US" sz="1400" dirty="0" smtClean="0"/>
              <a:t>Yvonne Meredith, Patricia Smith, Susan Hameick, </a:t>
            </a:r>
            <a:br>
              <a:rPr lang="en-US" sz="1400" dirty="0" smtClean="0"/>
            </a:br>
            <a:r>
              <a:rPr lang="en-US" sz="1400" dirty="0" smtClean="0"/>
              <a:t>Maureen Malone, and Sectional Director Audrey Jordan</a:t>
            </a:r>
            <a:endParaRPr lang="en-US" sz="1400" dirty="0"/>
          </a:p>
        </p:txBody>
      </p:sp>
      <p:pic>
        <p:nvPicPr>
          <p:cNvPr id="6" name="Picture Placeholder 5" descr="NAUW Installation Santa Monica 009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13166"/>
          <a:stretch>
            <a:fillRect/>
          </a:stretch>
        </p:blipFill>
        <p:spPr>
          <a:xfrm>
            <a:off x="2209800" y="533400"/>
            <a:ext cx="4764088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5715000"/>
            <a:ext cx="9144000" cy="804862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 smtClean="0"/>
              <a:t>Installation Ceremony</a:t>
            </a:r>
            <a:endParaRPr lang="en-US" sz="2000" b="1" dirty="0"/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4800600"/>
            <a:ext cx="9144000" cy="566738"/>
          </a:xfrm>
        </p:spPr>
        <p:txBody>
          <a:bodyPr>
            <a:noAutofit/>
          </a:bodyPr>
          <a:lstStyle/>
          <a:p>
            <a:pPr algn="ctr"/>
            <a:r>
              <a:rPr lang="en-US" sz="1600" dirty="0" smtClean="0"/>
              <a:t>Lenora Brantley, Zola Jones, Delores Bodey, </a:t>
            </a:r>
            <a:br>
              <a:rPr lang="en-US" sz="1600" dirty="0" smtClean="0"/>
            </a:br>
            <a:r>
              <a:rPr lang="en-US" sz="1600" dirty="0" smtClean="0"/>
              <a:t>Susan Hameick, Maureen Malone</a:t>
            </a:r>
            <a:endParaRPr lang="en-US" sz="1600" dirty="0"/>
          </a:p>
        </p:txBody>
      </p:sp>
      <p:pic>
        <p:nvPicPr>
          <p:cNvPr id="8" name="Picture Placeholder 7" descr="NAUW Installation Santa Monica 007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0110"/>
          <a:stretch>
            <a:fillRect/>
          </a:stretch>
        </p:blipFill>
        <p:spPr>
          <a:xfrm>
            <a:off x="2362200" y="457200"/>
            <a:ext cx="4383088" cy="411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5367338"/>
            <a:ext cx="9144000" cy="804862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/>
              <a:t>Installation Ceremony</a:t>
            </a:r>
            <a:endParaRPr lang="en-US" sz="2400" b="1" dirty="0"/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Appreciation Award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37338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> </a:t>
            </a:r>
          </a:p>
          <a:p>
            <a:pPr algn="ctr">
              <a:buNone/>
            </a:pPr>
            <a:endParaRPr lang="en-US" sz="2000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2000" b="1" dirty="0" smtClean="0"/>
              <a:t>Appreciation Award Presented to Lenora Brantley by Sectional Director Audrey Jordan In Acknowledgement of Her Services as President of National Association of University Women, Santa Monica Branch.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b="1" dirty="0" smtClean="0"/>
              <a:t>September 12, 2010</a:t>
            </a:r>
            <a:endParaRPr lang="en-US" sz="2000" dirty="0" smtClean="0"/>
          </a:p>
          <a:p>
            <a:endParaRPr lang="en-US" dirty="0"/>
          </a:p>
        </p:txBody>
      </p:sp>
      <p:pic>
        <p:nvPicPr>
          <p:cNvPr id="5" name="Picture Placeholder 22" descr="NAUW Installation Santa Monica 02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r="19939" b="24684"/>
          <a:stretch>
            <a:fillRect/>
          </a:stretch>
        </p:blipFill>
        <p:spPr>
          <a:xfrm>
            <a:off x="4053348" y="2650787"/>
            <a:ext cx="4785852" cy="3156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62000" y="1295400"/>
            <a:ext cx="1905000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Dahrlin" pitchFamily="34" charset="0"/>
              </a:rPr>
              <a:t>Our Branch Organizer</a:t>
            </a:r>
            <a:endParaRPr lang="en-US" dirty="0">
              <a:latin typeface="Dahrlin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>
                <a:latin typeface="Unique" pitchFamily="2" charset="0"/>
              </a:rPr>
              <a:t>Today we pause in the midst of our celebration to honor a member of our group, Mrs. Sallie F. Gibson. </a:t>
            </a:r>
            <a:endParaRPr lang="en-US" dirty="0" smtClean="0">
              <a:latin typeface="Unique" pitchFamily="2" charset="0"/>
            </a:endParaRPr>
          </a:p>
          <a:p>
            <a:pPr marL="0" indent="0">
              <a:buNone/>
            </a:pPr>
            <a:r>
              <a:rPr lang="en-US" dirty="0" smtClean="0">
                <a:latin typeface="Unique" pitchFamily="2" charset="0"/>
              </a:rPr>
              <a:t/>
            </a:r>
            <a:br>
              <a:rPr lang="en-US" dirty="0" smtClean="0">
                <a:latin typeface="Unique" pitchFamily="2" charset="0"/>
              </a:rPr>
            </a:br>
            <a:r>
              <a:rPr lang="en-US" dirty="0" smtClean="0">
                <a:latin typeface="Unique" pitchFamily="2" charset="0"/>
              </a:rPr>
              <a:t>Not </a:t>
            </a:r>
            <a:r>
              <a:rPr lang="en-US" dirty="0">
                <a:latin typeface="Unique" pitchFamily="2" charset="0"/>
              </a:rPr>
              <a:t>only do we honor her today but we pay reverence and thank her for organizing our </a:t>
            </a:r>
            <a:r>
              <a:rPr lang="en-US" dirty="0" smtClean="0">
                <a:latin typeface="Unique" pitchFamily="2" charset="0"/>
              </a:rPr>
              <a:t>Branch, </a:t>
            </a:r>
            <a:r>
              <a:rPr lang="en-US" dirty="0">
                <a:latin typeface="Unique" pitchFamily="2" charset="0"/>
              </a:rPr>
              <a:t>The Santa Monica Branch of the Southwest Section.</a:t>
            </a:r>
          </a:p>
          <a:p>
            <a:endParaRPr lang="en-US" dirty="0"/>
          </a:p>
        </p:txBody>
      </p:sp>
      <p:pic>
        <p:nvPicPr>
          <p:cNvPr id="5" name="Picture 4" descr="C:\Users\Zola\Pictures\Sallie%20Picture%201[2]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968483" y="2133600"/>
            <a:ext cx="2025434" cy="3124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7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7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5486400" cy="457200"/>
          </a:xfrm>
        </p:spPr>
        <p:txBody>
          <a:bodyPr anchor="t"/>
          <a:lstStyle/>
          <a:p>
            <a:pPr algn="ctr"/>
            <a:r>
              <a:rPr lang="en-US" dirty="0" smtClean="0"/>
              <a:t>Committee Chairs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685800"/>
            <a:ext cx="39624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Programs/Development		</a:t>
            </a:r>
            <a:endParaRPr lang="en-US" dirty="0" smtClean="0"/>
          </a:p>
          <a:p>
            <a:r>
              <a:rPr lang="en-US" dirty="0" smtClean="0"/>
              <a:t>Lenora Brantley	(Chair)</a:t>
            </a:r>
          </a:p>
          <a:p>
            <a:endParaRPr lang="en-US" dirty="0" smtClean="0"/>
          </a:p>
          <a:p>
            <a:r>
              <a:rPr lang="en-US" b="1" dirty="0" smtClean="0"/>
              <a:t>Parliamentarian</a:t>
            </a:r>
          </a:p>
          <a:p>
            <a:r>
              <a:rPr lang="en-US" dirty="0" smtClean="0"/>
              <a:t>Dorothy Scranton (Chair)</a:t>
            </a:r>
          </a:p>
          <a:p>
            <a:endParaRPr lang="en-US" dirty="0" smtClean="0"/>
          </a:p>
          <a:p>
            <a:r>
              <a:rPr lang="en-US" b="1" dirty="0" smtClean="0"/>
              <a:t>Finance/Budget</a:t>
            </a:r>
          </a:p>
          <a:p>
            <a:r>
              <a:rPr lang="en-US" dirty="0" smtClean="0"/>
              <a:t>Patricia Williams (Chair)</a:t>
            </a:r>
          </a:p>
          <a:p>
            <a:endParaRPr lang="en-US" dirty="0" smtClean="0"/>
          </a:p>
          <a:p>
            <a:r>
              <a:rPr lang="en-US" b="1" dirty="0" smtClean="0"/>
              <a:t>Nominating</a:t>
            </a:r>
            <a:endParaRPr lang="en-US" dirty="0" smtClean="0"/>
          </a:p>
          <a:p>
            <a:r>
              <a:rPr lang="en-US" dirty="0" smtClean="0"/>
              <a:t>Doris Dunn </a:t>
            </a:r>
          </a:p>
          <a:p>
            <a:endParaRPr lang="en-US" dirty="0" smtClean="0"/>
          </a:p>
          <a:p>
            <a:r>
              <a:rPr lang="en-US" b="1" dirty="0" smtClean="0"/>
              <a:t>Bylaws</a:t>
            </a:r>
            <a:endParaRPr lang="en-US" dirty="0" smtClean="0"/>
          </a:p>
          <a:p>
            <a:r>
              <a:rPr lang="en-US" dirty="0" smtClean="0"/>
              <a:t>Susan </a:t>
            </a:r>
            <a:r>
              <a:rPr lang="en-US" dirty="0" err="1" smtClean="0"/>
              <a:t>Hameick</a:t>
            </a:r>
            <a:r>
              <a:rPr lang="en-US" dirty="0" smtClean="0"/>
              <a:t>, Beverly Thomas, Yvonne Meredith</a:t>
            </a:r>
          </a:p>
          <a:p>
            <a:endParaRPr lang="en-US" dirty="0" smtClean="0"/>
          </a:p>
          <a:p>
            <a:r>
              <a:rPr lang="en-US" b="1" dirty="0" smtClean="0"/>
              <a:t>Scholarship Award</a:t>
            </a:r>
          </a:p>
          <a:p>
            <a:r>
              <a:rPr lang="en-US" dirty="0" smtClean="0"/>
              <a:t>Goldie </a:t>
            </a:r>
            <a:r>
              <a:rPr lang="en-US" dirty="0" err="1" smtClean="0"/>
              <a:t>McCaleb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Membership</a:t>
            </a:r>
          </a:p>
          <a:p>
            <a:r>
              <a:rPr lang="en-US" dirty="0" smtClean="0"/>
              <a:t>Yvonne Meredith (Chair)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81600" y="685800"/>
            <a:ext cx="35814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Woman of the Year</a:t>
            </a:r>
          </a:p>
          <a:p>
            <a:r>
              <a:rPr lang="en-US" dirty="0" smtClean="0"/>
              <a:t>Margaret McCrary</a:t>
            </a:r>
          </a:p>
          <a:p>
            <a:endParaRPr lang="en-US" dirty="0" smtClean="0"/>
          </a:p>
          <a:p>
            <a:r>
              <a:rPr lang="en-US" b="1" dirty="0" smtClean="0"/>
              <a:t>Hospitality/Necrology</a:t>
            </a:r>
          </a:p>
          <a:p>
            <a:r>
              <a:rPr lang="en-US" dirty="0" smtClean="0"/>
              <a:t>Maureen Malone	(Chair)</a:t>
            </a:r>
          </a:p>
          <a:p>
            <a:endParaRPr lang="en-US" dirty="0" smtClean="0"/>
          </a:p>
          <a:p>
            <a:r>
              <a:rPr lang="en-US" b="1" dirty="0" smtClean="0"/>
              <a:t>Publication</a:t>
            </a:r>
            <a:endParaRPr lang="en-US" dirty="0" smtClean="0"/>
          </a:p>
          <a:p>
            <a:r>
              <a:rPr lang="en-US" dirty="0" smtClean="0"/>
              <a:t>Margaret McCrary (Chair)</a:t>
            </a:r>
          </a:p>
          <a:p>
            <a:endParaRPr lang="en-US" dirty="0" smtClean="0"/>
          </a:p>
          <a:p>
            <a:r>
              <a:rPr lang="en-US" b="1" dirty="0" smtClean="0"/>
              <a:t>Sergeant-at-Arms</a:t>
            </a:r>
          </a:p>
          <a:p>
            <a:r>
              <a:rPr lang="en-US" dirty="0" smtClean="0"/>
              <a:t>Delores </a:t>
            </a:r>
            <a:r>
              <a:rPr lang="en-US" dirty="0" err="1" smtClean="0"/>
              <a:t>Bodey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Chaplin</a:t>
            </a:r>
          </a:p>
          <a:p>
            <a:r>
              <a:rPr lang="en-US" dirty="0" smtClean="0"/>
              <a:t>Martha Lovelace</a:t>
            </a:r>
          </a:p>
          <a:p>
            <a:endParaRPr lang="en-US" dirty="0" smtClean="0"/>
          </a:p>
          <a:p>
            <a:r>
              <a:rPr lang="en-US" b="1" dirty="0" smtClean="0"/>
              <a:t>Fund-raising (Ways&amp; Means)</a:t>
            </a:r>
          </a:p>
          <a:p>
            <a:r>
              <a:rPr lang="en-US" dirty="0" smtClean="0"/>
              <a:t>Beverly Thomas, Susan </a:t>
            </a:r>
            <a:r>
              <a:rPr lang="en-US" dirty="0" err="1" smtClean="0"/>
              <a:t>Hameick</a:t>
            </a:r>
            <a:r>
              <a:rPr lang="en-US" dirty="0" smtClean="0"/>
              <a:t>, Patricia Williams, Yvonne Meredith</a:t>
            </a:r>
          </a:p>
          <a:p>
            <a:endParaRPr lang="en-US" b="1" dirty="0" smtClean="0"/>
          </a:p>
        </p:txBody>
      </p:sp>
    </p:spTree>
  </p:cSld>
  <p:clrMapOvr>
    <a:masterClrMapping/>
  </p:clrMapOvr>
  <p:transition spd="med" advTm="10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0600"/>
            <a:ext cx="9144000" cy="566738"/>
          </a:xfrm>
        </p:spPr>
        <p:txBody>
          <a:bodyPr/>
          <a:lstStyle/>
          <a:p>
            <a:pPr algn="ctr"/>
            <a:r>
              <a:rPr lang="en-US" dirty="0" smtClean="0"/>
              <a:t>Branch Members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5367338"/>
            <a:ext cx="9144000" cy="804862"/>
          </a:xfrm>
        </p:spPr>
        <p:txBody>
          <a:bodyPr/>
          <a:lstStyle/>
          <a:p>
            <a:pPr algn="ctr"/>
            <a:r>
              <a:rPr lang="en-US" dirty="0" smtClean="0"/>
              <a:t>Meet some of our hardworking Santa Monica Branch members.</a:t>
            </a:r>
            <a:endParaRPr lang="en-US" dirty="0"/>
          </a:p>
        </p:txBody>
      </p:sp>
      <p:pic>
        <p:nvPicPr>
          <p:cNvPr id="6" name="Picture 5" descr="IMG_6195.jpg"/>
          <p:cNvPicPr>
            <a:picLocks noChangeAspect="1"/>
          </p:cNvPicPr>
          <p:nvPr/>
        </p:nvPicPr>
        <p:blipFill>
          <a:blip r:embed="rId4" cstate="print">
            <a:lum bright="-20000" contrast="30000"/>
          </a:blip>
          <a:stretch>
            <a:fillRect/>
          </a:stretch>
        </p:blipFill>
        <p:spPr>
          <a:xfrm>
            <a:off x="457200" y="990600"/>
            <a:ext cx="1981200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Doris Dunn copy.jpg"/>
          <p:cNvPicPr>
            <a:picLocks noChangeAspect="1"/>
          </p:cNvPicPr>
          <p:nvPr/>
        </p:nvPicPr>
        <p:blipFill>
          <a:blip r:embed="rId5" cstate="print"/>
          <a:srcRect b="5267"/>
          <a:stretch>
            <a:fillRect/>
          </a:stretch>
        </p:blipFill>
        <p:spPr>
          <a:xfrm>
            <a:off x="2971800" y="381000"/>
            <a:ext cx="1524000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 descr="Goldi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72200" y="2971800"/>
            <a:ext cx="1483360" cy="203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 descr="NAUW Santa Monica Members 009.JPG"/>
          <p:cNvPicPr>
            <a:picLocks noChangeAspect="1"/>
          </p:cNvPicPr>
          <p:nvPr/>
        </p:nvPicPr>
        <p:blipFill>
          <a:blip r:embed="rId7" cstate="print"/>
          <a:srcRect t="7778" b="11178"/>
          <a:stretch>
            <a:fillRect/>
          </a:stretch>
        </p:blipFill>
        <p:spPr>
          <a:xfrm>
            <a:off x="4953000" y="381000"/>
            <a:ext cx="1670200" cy="2209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6858000" y="21336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Martha Lovelace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371600" y="3810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Doris Dunn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4114800" y="42672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Goldie </a:t>
            </a:r>
            <a:r>
              <a:rPr lang="en-US" dirty="0" err="1" smtClean="0"/>
              <a:t>McCaleb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590800" y="358140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Delores </a:t>
            </a:r>
            <a:r>
              <a:rPr lang="en-US" dirty="0" err="1" smtClean="0"/>
              <a:t>Bodie</a:t>
            </a:r>
            <a:endParaRPr lang="en-US" dirty="0"/>
          </a:p>
        </p:txBody>
      </p:sp>
    </p:spTree>
  </p:cSld>
  <p:clrMapOvr>
    <a:masterClrMapping/>
  </p:clrMapOvr>
  <p:transition spd="med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en-US" dirty="0" smtClean="0"/>
              <a:t>We Welcome New Members</a:t>
            </a:r>
            <a:endParaRPr lang="en-US" dirty="0"/>
          </a:p>
        </p:txBody>
      </p:sp>
      <p:pic>
        <p:nvPicPr>
          <p:cNvPr id="5" name="Content Placeholder 4" descr="IMAG0091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 l="20158" t="10883" r="13208" b="26538"/>
          <a:stretch>
            <a:fillRect/>
          </a:stretch>
        </p:blipFill>
        <p:spPr>
          <a:xfrm>
            <a:off x="457200" y="1828800"/>
            <a:ext cx="4299314" cy="2397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Content Placeholder 5" descr="IMAG0082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rcRect t="9649" r="15094"/>
          <a:stretch>
            <a:fillRect/>
          </a:stretch>
        </p:blipFill>
        <p:spPr>
          <a:xfrm>
            <a:off x="4495800" y="2133600"/>
            <a:ext cx="4393818" cy="2776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3400" y="4495800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New sister, Gabrielle </a:t>
            </a:r>
            <a:r>
              <a:rPr lang="en-US" dirty="0" err="1" smtClean="0"/>
              <a:t>Bournes</a:t>
            </a:r>
            <a:r>
              <a:rPr lang="en-US" dirty="0" smtClean="0"/>
              <a:t> is welcomed at her NAUW initiation.</a:t>
            </a:r>
            <a:endParaRPr lang="en-US" dirty="0"/>
          </a:p>
        </p:txBody>
      </p:sp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Branch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Scholarships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/>
              <a:t>Tutoring &amp; Mentoring</a:t>
            </a:r>
            <a:endParaRPr lang="en-US" dirty="0"/>
          </a:p>
        </p:txBody>
      </p:sp>
      <p:pic>
        <p:nvPicPr>
          <p:cNvPr id="2052" name="Picture 4" descr="C:\Users\Bev\AppData\Local\Microsoft\Windows\Temporary Internet Files\Content.IE5\HG8F3BLB\MP900442364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0" y="2590800"/>
            <a:ext cx="1873252" cy="28098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3" name="Picture 5" descr="C:\Users\Bev\AppData\Local\Microsoft\Windows\Temporary Internet Files\Content.IE5\58805A0I\MP900382387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2667000"/>
            <a:ext cx="3962400" cy="2670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Fellowship</a:t>
            </a:r>
            <a:endParaRPr lang="en-US"/>
          </a:p>
        </p:txBody>
      </p:sp>
      <p:pic>
        <p:nvPicPr>
          <p:cNvPr id="4" name="Content Placeholder 3" descr="IMG_617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14135"/>
          <a:stretch>
            <a:fillRect/>
          </a:stretch>
        </p:blipFill>
        <p:spPr>
          <a:xfrm>
            <a:off x="1524000" y="1524000"/>
            <a:ext cx="6034617" cy="3886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524000" y="5715000"/>
            <a:ext cx="601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Martha  Lovelace and Lenora Brantley at Rideau Winery in Santa </a:t>
            </a:r>
            <a:r>
              <a:rPr lang="en-US" dirty="0" err="1" smtClean="0"/>
              <a:t>Ynez</a:t>
            </a:r>
            <a:r>
              <a:rPr lang="en-US" dirty="0" smtClean="0"/>
              <a:t>, California.  Rideau is the only Black-owned winery in California.</a:t>
            </a:r>
            <a:endParaRPr lang="en-US" dirty="0"/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Membership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0">
              <a:buNone/>
            </a:pPr>
            <a:r>
              <a:rPr lang="en-US" dirty="0" smtClean="0"/>
              <a:t>Santa Monica Branch enjoys regular presentations from community representatives, covering a myriad of topics and issues.  This training supports our member in our community outreach.</a:t>
            </a:r>
            <a:endParaRPr lang="en-US" dirty="0"/>
          </a:p>
        </p:txBody>
      </p:sp>
      <p:pic>
        <p:nvPicPr>
          <p:cNvPr id="4" name="Picture 3" descr="100_1337.jpg"/>
          <p:cNvPicPr>
            <a:picLocks noChangeAspect="1"/>
          </p:cNvPicPr>
          <p:nvPr/>
        </p:nvPicPr>
        <p:blipFill>
          <a:blip r:embed="rId3" cstate="print"/>
          <a:srcRect l="26204" t="19231"/>
          <a:stretch>
            <a:fillRect/>
          </a:stretch>
        </p:blipFill>
        <p:spPr>
          <a:xfrm>
            <a:off x="5410200" y="4191000"/>
            <a:ext cx="2696686" cy="22097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International Activities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000" dirty="0" smtClean="0"/>
              <a:t>Donated 25 pairs of shoes to Haiti in conjunction with Messiah Baptist Church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000" dirty="0" smtClean="0"/>
              <a:t>Provided funds for Teacher salaries in Africa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7" name="Picture 3" descr="C:\Users\Bev\AppData\Local\Microsoft\Windows\Temporary Internet Files\Content.IE5\OCR01NV1\MP900446441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2667000"/>
            <a:ext cx="2138172" cy="3201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C:\Users\Bev\AppData\Local\Microsoft\Windows\Temporary Internet Files\Content.IE5\CH605MIM\MP900433024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2895600"/>
            <a:ext cx="3792290" cy="2517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ev\AppData\Local\Microsoft\Windows\Temporary Internet Files\Content.IE5\WQG04VTE\MP900422726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581400"/>
            <a:ext cx="1635870" cy="24598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Holiday Activities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Christmas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7400"/>
            <a:ext cx="4040188" cy="3951288"/>
          </a:xfrm>
        </p:spPr>
        <p:txBody>
          <a:bodyPr/>
          <a:lstStyle/>
          <a:p>
            <a:pPr indent="0" algn="ctr">
              <a:buNone/>
            </a:pPr>
            <a:r>
              <a:rPr lang="en-US" dirty="0" smtClean="0"/>
              <a:t>We combine the friendship of the season with the spirit of giving.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295400"/>
            <a:ext cx="4041775" cy="639762"/>
          </a:xfrm>
        </p:spPr>
        <p:txBody>
          <a:bodyPr/>
          <a:lstStyle/>
          <a:p>
            <a:pPr algn="ctr"/>
            <a:r>
              <a:rPr lang="en-US" dirty="0" smtClean="0"/>
              <a:t>Thanksgiving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2057400"/>
            <a:ext cx="4041775" cy="3951288"/>
          </a:xfrm>
        </p:spPr>
        <p:txBody>
          <a:bodyPr/>
          <a:lstStyle/>
          <a:p>
            <a:pPr indent="0" algn="ctr">
              <a:buNone/>
            </a:pPr>
            <a:r>
              <a:rPr lang="en-US" dirty="0" smtClean="0"/>
              <a:t>Santa Monica Branch provides grocery gift certificates for two f</a:t>
            </a:r>
            <a:r>
              <a:rPr lang="en-US" b="1" dirty="0" smtClean="0"/>
              <a:t>a</a:t>
            </a:r>
            <a:r>
              <a:rPr lang="en-US" dirty="0" smtClean="0"/>
              <a:t>milies.</a:t>
            </a:r>
            <a:endParaRPr lang="en-US" dirty="0"/>
          </a:p>
        </p:txBody>
      </p:sp>
      <p:pic>
        <p:nvPicPr>
          <p:cNvPr id="2051" name="Picture 3" descr="C:\Users\Bev\AppData\Local\Microsoft\Windows\Temporary Internet Files\Content.IE5\S5SBPE05\MP900409157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3581400"/>
            <a:ext cx="1597820" cy="2438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Fund-Raising Activities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4040188" cy="639762"/>
          </a:xfrm>
        </p:spPr>
        <p:txBody>
          <a:bodyPr/>
          <a:lstStyle/>
          <a:p>
            <a:pPr algn="ctr"/>
            <a:r>
              <a:rPr lang="en-US" dirty="0" smtClean="0"/>
              <a:t>Special Activities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82762"/>
            <a:ext cx="4040188" cy="3951288"/>
          </a:xfrm>
        </p:spPr>
        <p:txBody>
          <a:bodyPr/>
          <a:lstStyle/>
          <a:p>
            <a:pPr indent="0">
              <a:buNone/>
            </a:pPr>
            <a:r>
              <a:rPr lang="en-US" dirty="0" smtClean="0"/>
              <a:t>Every year, Santa Monica Branch selects creative, fun activities for fundraising.  Past activities have included trips to Santa </a:t>
            </a:r>
            <a:r>
              <a:rPr lang="en-US" dirty="0" err="1" smtClean="0"/>
              <a:t>Ynez</a:t>
            </a:r>
            <a:r>
              <a:rPr lang="en-US" dirty="0" smtClean="0"/>
              <a:t> Wine Country, Casinos, Salad Luncheons, and Auctions.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43000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Scholarship Luncheon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82762"/>
            <a:ext cx="4041775" cy="3951288"/>
          </a:xfrm>
        </p:spPr>
        <p:txBody>
          <a:bodyPr/>
          <a:lstStyle/>
          <a:p>
            <a:pPr indent="0">
              <a:buNone/>
            </a:pPr>
            <a:r>
              <a:rPr lang="en-US" dirty="0" smtClean="0"/>
              <a:t>Our premier fundraiser is not only effective, but fun.</a:t>
            </a:r>
            <a:endParaRPr lang="en-US" dirty="0"/>
          </a:p>
        </p:txBody>
      </p:sp>
      <p:pic>
        <p:nvPicPr>
          <p:cNvPr id="1027" name="Picture 3" descr="C:\Users\Bev\AppData\Local\Microsoft\Windows\Temporary Internet Files\Content.IE5\WQG04VTE\MP900422726[1]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867400" y="2960687"/>
            <a:ext cx="1981708" cy="2975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MP910221073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28800" y="4953000"/>
            <a:ext cx="1638300" cy="1567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5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155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155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155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155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Coordinated Southwest </a:t>
            </a:r>
            <a:br>
              <a:rPr lang="en-US" sz="2800" dirty="0" smtClean="0"/>
            </a:br>
            <a:r>
              <a:rPr lang="en-US" sz="2800" dirty="0" smtClean="0"/>
              <a:t>Sectional Conference 2010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9718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Santa Monica Branch was recognized by the Los Angeles City and County, and the State of California dignitaries.</a:t>
            </a:r>
            <a:endParaRPr lang="en-US" dirty="0"/>
          </a:p>
        </p:txBody>
      </p:sp>
      <p:pic>
        <p:nvPicPr>
          <p:cNvPr id="5" name="Content Placeholder 4" descr="IMG_628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581400" y="1828800"/>
            <a:ext cx="5188744" cy="34591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85800"/>
            <a:ext cx="8229600" cy="2316162"/>
          </a:xfrm>
        </p:spPr>
        <p:txBody>
          <a:bodyPr>
            <a:normAutofit fontScale="90000"/>
          </a:bodyPr>
          <a:lstStyle/>
          <a:p>
            <a:r>
              <a:rPr lang="en-US" sz="3100" dirty="0" smtClean="0">
                <a:latin typeface="+mn-lt"/>
              </a:rPr>
              <a:t>Sallie Gibson served as the </a:t>
            </a:r>
            <a:br>
              <a:rPr lang="en-US" sz="3100" dirty="0" smtClean="0">
                <a:latin typeface="+mn-lt"/>
              </a:rPr>
            </a:br>
            <a:r>
              <a:rPr lang="en-US" sz="3100" dirty="0" smtClean="0">
                <a:latin typeface="+mn-lt"/>
              </a:rPr>
              <a:t>Thirteenth Sectional Director</a:t>
            </a:r>
            <a:br>
              <a:rPr lang="en-US" sz="3100" dirty="0" smtClean="0">
                <a:latin typeface="+mn-lt"/>
              </a:rPr>
            </a:br>
            <a:r>
              <a:rPr lang="en-US" sz="3100" dirty="0" smtClean="0">
                <a:latin typeface="+mn-lt"/>
              </a:rPr>
              <a:t>And</a:t>
            </a:r>
            <a:br>
              <a:rPr lang="en-US" sz="3100" dirty="0" smtClean="0">
                <a:latin typeface="+mn-lt"/>
              </a:rPr>
            </a:br>
            <a:r>
              <a:rPr lang="en-US" sz="3100" dirty="0" smtClean="0">
                <a:latin typeface="+mn-lt"/>
              </a:rPr>
              <a:t>is the author of the </a:t>
            </a:r>
            <a:br>
              <a:rPr lang="en-US" sz="3100" dirty="0" smtClean="0">
                <a:latin typeface="+mn-lt"/>
              </a:rPr>
            </a:br>
            <a:r>
              <a:rPr lang="en-US" sz="3100" dirty="0" smtClean="0">
                <a:latin typeface="+mn-lt"/>
              </a:rPr>
              <a:t>NAUW Necrology Poem</a:t>
            </a:r>
            <a:endParaRPr lang="en-US" dirty="0"/>
          </a:p>
        </p:txBody>
      </p:sp>
      <p:pic>
        <p:nvPicPr>
          <p:cNvPr id="4" name="Content Placeholder 4" descr="C:\Users\Zola\Pictures\Sallie%20Picture%201[2].JPG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505200" y="3276600"/>
            <a:ext cx="2286000" cy="29416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Members Actively Participate in Sectional and </a:t>
            </a:r>
            <a:br>
              <a:rPr lang="en-US" sz="2400" dirty="0" smtClean="0"/>
            </a:br>
            <a:r>
              <a:rPr lang="en-US" sz="2400" dirty="0" smtClean="0"/>
              <a:t>National Functions and Committees </a:t>
            </a:r>
            <a:endParaRPr lang="en-US" sz="2400" dirty="0"/>
          </a:p>
        </p:txBody>
      </p:sp>
      <p:pic>
        <p:nvPicPr>
          <p:cNvPr id="5" name="Content Placeholder 4" descr="IMG_6386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295400"/>
            <a:ext cx="2514602" cy="37719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Content Placeholder 5" descr="NAUW National Convention 032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5105400" y="1295400"/>
            <a:ext cx="3124200" cy="37471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TextBox 6"/>
          <p:cNvSpPr txBox="1"/>
          <p:nvPr/>
        </p:nvSpPr>
        <p:spPr>
          <a:xfrm>
            <a:off x="533400" y="5257801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dirty="0" smtClean="0"/>
              <a:t>Zola Jones and Yvonne Meredith at the 2010 Southwest Sectional Conference hosted by Santa Monica Branch.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00600" y="5257800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Zola Jones attended the 2010 100</a:t>
            </a:r>
            <a:r>
              <a:rPr lang="en-US" baseline="30000" dirty="0" smtClean="0"/>
              <a:t>th</a:t>
            </a:r>
            <a:r>
              <a:rPr lang="en-US" dirty="0" smtClean="0"/>
              <a:t> NAUW National Conference in Washington, D.C.</a:t>
            </a:r>
            <a:endParaRPr lang="en-US" dirty="0"/>
          </a:p>
        </p:txBody>
      </p:sp>
    </p:spTree>
  </p:cSld>
  <p:clrMapOvr>
    <a:masterClrMapping/>
  </p:clrMapOvr>
  <p:transition spd="slow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Recognitions</a:t>
            </a:r>
            <a:endParaRPr lang="en-US" dirty="0"/>
          </a:p>
        </p:txBody>
      </p:sp>
      <p:pic>
        <p:nvPicPr>
          <p:cNvPr id="3" name="Picture 2" descr="Zola Jones Awards 0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00200" y="1752600"/>
            <a:ext cx="5486400" cy="4468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Santa Monica at the 2010 </a:t>
            </a:r>
            <a:br>
              <a:rPr lang="en-US" dirty="0" smtClean="0"/>
            </a:br>
            <a:r>
              <a:rPr lang="en-US" dirty="0" smtClean="0"/>
              <a:t>100</a:t>
            </a:r>
            <a:r>
              <a:rPr lang="en-US" baseline="30000" dirty="0" smtClean="0"/>
              <a:t>th</a:t>
            </a:r>
            <a:r>
              <a:rPr lang="en-US" dirty="0" smtClean="0"/>
              <a:t> National Conference</a:t>
            </a:r>
            <a:endParaRPr lang="en-US" dirty="0"/>
          </a:p>
        </p:txBody>
      </p:sp>
      <p:pic>
        <p:nvPicPr>
          <p:cNvPr id="3" name="Picture 2" descr="Zola Jones Awards 019.JPG"/>
          <p:cNvPicPr>
            <a:picLocks noChangeAspect="1"/>
          </p:cNvPicPr>
          <p:nvPr/>
        </p:nvPicPr>
        <p:blipFill>
          <a:blip r:embed="rId2" cstate="print"/>
          <a:srcRect l="12790" t="16256" r="3488" b="5714"/>
          <a:stretch>
            <a:fillRect/>
          </a:stretch>
        </p:blipFill>
        <p:spPr>
          <a:xfrm>
            <a:off x="1828800" y="1828800"/>
            <a:ext cx="5486400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90600"/>
            <a:ext cx="8229600" cy="4495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Dahrlin" pitchFamily="34" charset="0"/>
              </a:rPr>
              <a:t>Branch Officers for</a:t>
            </a:r>
            <a:br>
              <a:rPr lang="en-US" dirty="0" smtClean="0">
                <a:latin typeface="Dahrlin" pitchFamily="34" charset="0"/>
              </a:rPr>
            </a:br>
            <a:r>
              <a:rPr lang="en-US" dirty="0" smtClean="0">
                <a:latin typeface="Dahrlin" pitchFamily="34" charset="0"/>
              </a:rPr>
              <a:t>2010-2011</a:t>
            </a:r>
            <a:br>
              <a:rPr lang="en-US" dirty="0" smtClean="0">
                <a:latin typeface="Dahrlin" pitchFamily="34" charset="0"/>
              </a:rPr>
            </a:br>
            <a:r>
              <a:rPr lang="en-US" dirty="0" smtClean="0">
                <a:latin typeface="Dahrlin" pitchFamily="34" charset="0"/>
              </a:rPr>
              <a:t>Were installed by </a:t>
            </a:r>
            <a:br>
              <a:rPr lang="en-US" dirty="0" smtClean="0">
                <a:latin typeface="Dahrlin" pitchFamily="34" charset="0"/>
              </a:rPr>
            </a:br>
            <a:r>
              <a:rPr lang="en-US" dirty="0" smtClean="0">
                <a:latin typeface="Dahrlin" pitchFamily="34" charset="0"/>
              </a:rPr>
              <a:t>The Sectional Director, </a:t>
            </a:r>
            <a:br>
              <a:rPr lang="en-US" dirty="0" smtClean="0">
                <a:latin typeface="Dahrlin" pitchFamily="34" charset="0"/>
              </a:rPr>
            </a:br>
            <a:r>
              <a:rPr lang="en-US" dirty="0" smtClean="0">
                <a:latin typeface="Dahrlin" pitchFamily="34" charset="0"/>
              </a:rPr>
              <a:t>Audrey Jordan</a:t>
            </a:r>
            <a:br>
              <a:rPr lang="en-US" dirty="0" smtClean="0">
                <a:latin typeface="Dahrlin" pitchFamily="34" charset="0"/>
              </a:rPr>
            </a:br>
            <a:r>
              <a:rPr lang="en-US" dirty="0" smtClean="0">
                <a:latin typeface="Dahrlin" pitchFamily="34" charset="0"/>
              </a:rPr>
              <a:t> on </a:t>
            </a:r>
            <a:br>
              <a:rPr lang="en-US" dirty="0" smtClean="0">
                <a:latin typeface="Dahrlin" pitchFamily="34" charset="0"/>
              </a:rPr>
            </a:br>
            <a:r>
              <a:rPr lang="en-US" dirty="0" smtClean="0">
                <a:latin typeface="Dahrlin" pitchFamily="34" charset="0"/>
              </a:rPr>
              <a:t>September 12, 2010</a:t>
            </a:r>
            <a:endParaRPr lang="en-US" dirty="0"/>
          </a:p>
        </p:txBody>
      </p:sp>
    </p:spTree>
  </p:cSld>
  <p:clrMapOvr>
    <a:masterClrMapping/>
  </p:clrMapOvr>
  <p:transition spd="med" advTm="5000"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Zola Jones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Branch President</a:t>
            </a:r>
            <a:endParaRPr lang="en-US" dirty="0"/>
          </a:p>
        </p:txBody>
      </p:sp>
      <p:pic>
        <p:nvPicPr>
          <p:cNvPr id="7" name="Picture 6" descr="Zola.jpg"/>
          <p:cNvPicPr>
            <a:picLocks noChangeAspect="1"/>
          </p:cNvPicPr>
          <p:nvPr/>
        </p:nvPicPr>
        <p:blipFill>
          <a:blip r:embed="rId4" cstate="print"/>
          <a:srcRect l="3189" t="2385" r="4337" b="4580"/>
          <a:stretch>
            <a:fillRect/>
          </a:stretch>
        </p:blipFill>
        <p:spPr>
          <a:xfrm>
            <a:off x="3429000" y="1524000"/>
            <a:ext cx="2209800" cy="29718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900"/>
                            </p:stCondLst>
                            <p:childTnLst>
                              <p:par>
                                <p:cTn id="11" presetID="8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0600"/>
            <a:ext cx="9144000" cy="566738"/>
          </a:xfrm>
        </p:spPr>
        <p:txBody>
          <a:bodyPr/>
          <a:lstStyle/>
          <a:p>
            <a:pPr algn="ctr"/>
            <a:r>
              <a:rPr lang="en-US" dirty="0" smtClean="0"/>
              <a:t>Yvonne Meredith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5367338"/>
            <a:ext cx="9144000" cy="804862"/>
          </a:xfrm>
        </p:spPr>
        <p:txBody>
          <a:bodyPr/>
          <a:lstStyle/>
          <a:p>
            <a:pPr algn="ctr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Vice President</a:t>
            </a:r>
            <a:endParaRPr lang="en-US" dirty="0"/>
          </a:p>
        </p:txBody>
      </p:sp>
      <p:pic>
        <p:nvPicPr>
          <p:cNvPr id="6" name="Picture 5" descr="Yvonne Meredith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9000" y="1828800"/>
            <a:ext cx="2338300" cy="27431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0600"/>
            <a:ext cx="9144000" cy="566738"/>
          </a:xfrm>
        </p:spPr>
        <p:txBody>
          <a:bodyPr/>
          <a:lstStyle/>
          <a:p>
            <a:pPr algn="ctr"/>
            <a:r>
              <a:rPr lang="en-US" dirty="0" smtClean="0"/>
              <a:t>Lenora Brantley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5367338"/>
            <a:ext cx="9144000" cy="804862"/>
          </a:xfrm>
        </p:spPr>
        <p:txBody>
          <a:bodyPr/>
          <a:lstStyle/>
          <a:p>
            <a:pPr algn="ctr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Vice President</a:t>
            </a:r>
            <a:endParaRPr lang="en-US" dirty="0"/>
          </a:p>
        </p:txBody>
      </p:sp>
      <p:pic>
        <p:nvPicPr>
          <p:cNvPr id="7" name="Picture 6" descr="Lenora Brantle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9400" y="1676400"/>
            <a:ext cx="3587782" cy="27431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Susan Hameick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en-US" dirty="0" smtClean="0"/>
              <a:t>Recording Secretary</a:t>
            </a:r>
            <a:endParaRPr lang="en-US" dirty="0"/>
          </a:p>
        </p:txBody>
      </p:sp>
      <p:pic>
        <p:nvPicPr>
          <p:cNvPr id="7" name="Picture 6" descr="Su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2800" y="1524000"/>
            <a:ext cx="2420110" cy="30783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0600"/>
            <a:ext cx="9144000" cy="566738"/>
          </a:xfrm>
        </p:spPr>
        <p:txBody>
          <a:bodyPr/>
          <a:lstStyle/>
          <a:p>
            <a:pPr algn="ctr"/>
            <a:r>
              <a:rPr lang="en-US" dirty="0" smtClean="0"/>
              <a:t>Maureen </a:t>
            </a:r>
            <a:r>
              <a:rPr lang="en-US" dirty="0"/>
              <a:t>M</a:t>
            </a:r>
            <a:r>
              <a:rPr lang="en-US" dirty="0" smtClean="0"/>
              <a:t>alone</a:t>
            </a:r>
            <a:endParaRPr lang="en-US" dirty="0"/>
          </a:p>
        </p:txBody>
      </p:sp>
      <p:pic>
        <p:nvPicPr>
          <p:cNvPr id="6" name="Picture Placeholder 5" descr="NAUW National Convention 011.JP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tretch>
            <a:fillRect/>
          </a:stretch>
        </p:blipFill>
        <p:spPr>
          <a:xfrm>
            <a:off x="3389312" y="1842344"/>
            <a:ext cx="2325688" cy="27866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5367338"/>
            <a:ext cx="9144000" cy="804862"/>
          </a:xfrm>
        </p:spPr>
        <p:txBody>
          <a:bodyPr/>
          <a:lstStyle/>
          <a:p>
            <a:pPr algn="ctr"/>
            <a:r>
              <a:rPr lang="en-US" dirty="0" smtClean="0"/>
              <a:t>Corresponding Secretary</a:t>
            </a:r>
            <a:endParaRPr lang="en-US" dirty="0"/>
          </a:p>
        </p:txBody>
      </p:sp>
    </p:spTree>
  </p:cSld>
  <p:clrMapOvr>
    <a:masterClrMapping/>
  </p:clrMapOvr>
  <p:transition spd="med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3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Unique">
      <a:majorFont>
        <a:latin typeface="Unique"/>
        <a:ea typeface=""/>
        <a:cs typeface=""/>
      </a:majorFont>
      <a:minorFont>
        <a:latin typeface="Uniqu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4121</TotalTime>
  <Words>422</Words>
  <Application>Microsoft Office PowerPoint</Application>
  <PresentationFormat>On-screen Show (4:3)</PresentationFormat>
  <Paragraphs>148</Paragraphs>
  <Slides>32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Welcome to  The Santa Monica Branch  of The National Association of  University Women </vt:lpstr>
      <vt:lpstr>Our Branch Organizer</vt:lpstr>
      <vt:lpstr>Sallie Gibson served as the  Thirteenth Sectional Director And is the author of the  NAUW Necrology Poem</vt:lpstr>
      <vt:lpstr>Branch Officers for 2010-2011 Were installed by  The Sectional Director,  Audrey Jordan  on  September 12, 2010</vt:lpstr>
      <vt:lpstr>Zola Jones</vt:lpstr>
      <vt:lpstr>Yvonne Meredith</vt:lpstr>
      <vt:lpstr>Lenora Brantley</vt:lpstr>
      <vt:lpstr>Susan Hameick</vt:lpstr>
      <vt:lpstr>Maureen Malone</vt:lpstr>
      <vt:lpstr>Patricia Williams</vt:lpstr>
      <vt:lpstr>Patricia Smith</vt:lpstr>
      <vt:lpstr>Margaret McCrary</vt:lpstr>
      <vt:lpstr>Beverly Thomas</vt:lpstr>
      <vt:lpstr>Installation Ceremony September 12, 2010</vt:lpstr>
      <vt:lpstr>Zola Jones, Yvonne Meredith,  Patricia Smith, Susan Hameick, and  Sectional Director Audrey Jordan</vt:lpstr>
      <vt:lpstr>Zola Jones, Delores Bodey, Susan Hameick,  Patricia Williams, Margaret McCrary, and Sectional Director, Audrey Jordan</vt:lpstr>
      <vt:lpstr>Lenora Brantley, Dorothy Stratton, Zola Jones,  Yvonne Meredith, Patricia Smith, Susan Hameick,  Maureen Malone, and Sectional Director Audrey Jordan</vt:lpstr>
      <vt:lpstr>Lenora Brantley, Zola Jones, Delores Bodey,  Susan Hameick, Maureen Malone</vt:lpstr>
      <vt:lpstr>Appreciation Award</vt:lpstr>
      <vt:lpstr>Committee Chairs</vt:lpstr>
      <vt:lpstr>Branch Members</vt:lpstr>
      <vt:lpstr>We Welcome New Members</vt:lpstr>
      <vt:lpstr>Branch Activities</vt:lpstr>
      <vt:lpstr>Fellowship</vt:lpstr>
      <vt:lpstr>Membership Learning</vt:lpstr>
      <vt:lpstr>International Activities</vt:lpstr>
      <vt:lpstr>Holiday Activities</vt:lpstr>
      <vt:lpstr>Fund-Raising Activities</vt:lpstr>
      <vt:lpstr>Coordinated Southwest  Sectional Conference 2010</vt:lpstr>
      <vt:lpstr>Members Actively Participate in Sectional and  National Functions and Committees </vt:lpstr>
      <vt:lpstr>Recognitions</vt:lpstr>
      <vt:lpstr>Santa Monica at the 2010  100th National Conference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</dc:title>
  <dc:creator>Zola</dc:creator>
  <cp:lastModifiedBy>gordon</cp:lastModifiedBy>
  <cp:revision>338</cp:revision>
  <dcterms:created xsi:type="dcterms:W3CDTF">2010-10-26T00:21:47Z</dcterms:created>
  <dcterms:modified xsi:type="dcterms:W3CDTF">2011-02-10T23:33:59Z</dcterms:modified>
</cp:coreProperties>
</file>